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83" r:id="rId25"/>
    <p:sldId id="285" r:id="rId26"/>
    <p:sldId id="284" r:id="rId27"/>
  </p:sldIdLst>
  <p:sldSz cx="9144000" cy="5143500" type="screen16x9"/>
  <p:notesSz cx="6858000" cy="9144000"/>
  <p:embeddedFontLst>
    <p:embeddedFont>
      <p:font typeface="Permanent Marker" panose="020B0604020202020204" charset="0"/>
      <p:regular r:id="rId29"/>
    </p:embeddedFont>
    <p:embeddedFont>
      <p:font typeface="Bubblegum Sans" panose="020B0604020202020204" charset="0"/>
      <p:regular r:id="rId30"/>
    </p:embeddedFont>
    <p:embeddedFont>
      <p:font typeface="Bangers" panose="020B0604020202020204" charset="0"/>
      <p:regular r:id="rId31"/>
    </p:embeddedFont>
    <p:embeddedFont>
      <p:font typeface="Luckiest Guy" panose="020B0604020202020204" charset="0"/>
      <p:regular r:id="rId32"/>
    </p:embeddedFont>
    <p:embeddedFont>
      <p:font typeface="Mogra" panose="020B0604020202020204" charset="0"/>
      <p:regular r:id="rId33"/>
    </p:embeddedFont>
    <p:embeddedFont>
      <p:font typeface="Alfa Slab One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4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15303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2239826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12239826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2239826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12239826a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2239826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2239826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2239826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12239826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2239826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12239826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2239826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12239826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12239826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12239826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12239826a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12239826a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2239826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2239826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2239826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12239826a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114d00e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114d00e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2239826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12239826a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12239826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12239826a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12239826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12239826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12239826a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12239826a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073763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Cyberaddiction, also known as Internet addiction disorder (IAD) is a term that refers to a supposed pathology that involves the abusive use of the Internet, through various devices (computers, phones, tablets, etc.). ), which interferes with daily life. </a:t>
            </a:r>
            <a:endParaRPr sz="1800">
              <a:solidFill>
                <a:srgbClr val="073763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12239826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12239826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43a1804a0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43a1804a0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2239826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2239826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14d00ea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114d00ea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114d00ea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114d00ea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2239826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12239826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gra"/>
              <a:buChar char="●"/>
            </a:pPr>
            <a:r>
              <a:rPr lang="es" sz="1400">
                <a:solidFill>
                  <a:schemeClr val="dk1"/>
                </a:solidFill>
                <a:latin typeface="Mogra"/>
                <a:ea typeface="Mogra"/>
                <a:cs typeface="Mogra"/>
                <a:sym typeface="Mogra"/>
              </a:rPr>
              <a:t>Don´` t send pictures of your body!</a:t>
            </a:r>
            <a:endParaRPr sz="1400">
              <a:solidFill>
                <a:schemeClr val="dk1"/>
              </a:solidFill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gra"/>
              <a:buChar char="●"/>
            </a:pPr>
            <a:r>
              <a:rPr lang="es" sz="1400">
                <a:solidFill>
                  <a:schemeClr val="dk1"/>
                </a:solidFill>
                <a:latin typeface="Mogra"/>
                <a:ea typeface="Mogra"/>
                <a:cs typeface="Mogra"/>
                <a:sym typeface="Mogra"/>
              </a:rPr>
              <a:t>Put something befor the webcam!</a:t>
            </a:r>
            <a:endParaRPr sz="1400">
              <a:solidFill>
                <a:schemeClr val="dk1"/>
              </a:solidFill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gra"/>
              <a:buChar char="●"/>
            </a:pPr>
            <a:r>
              <a:rPr lang="es" sz="1400">
                <a:solidFill>
                  <a:schemeClr val="dk1"/>
                </a:solidFill>
                <a:latin typeface="Mogra"/>
                <a:ea typeface="Mogra"/>
                <a:cs typeface="Mogra"/>
                <a:sym typeface="Mogra"/>
              </a:rPr>
              <a:t>Don´ t reveal your body in pictures!</a:t>
            </a:r>
            <a:endParaRPr sz="1400">
              <a:solidFill>
                <a:schemeClr val="dk1"/>
              </a:solidFill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2239826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12239826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1223982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1223982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2239826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12239826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7.xml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5.xml"/><Relationship Id="rId5" Type="http://schemas.openxmlformats.org/officeDocument/2006/relationships/slide" Target="slide23.xml"/><Relationship Id="rId4" Type="http://schemas.openxmlformats.org/officeDocument/2006/relationships/slide" Target="slide11.xml"/><Relationship Id="rId9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data.es/guidebook/what-actually-is-a-hoax" TargetMode="External"/><Relationship Id="rId2" Type="http://schemas.openxmlformats.org/officeDocument/2006/relationships/hyperlink" Target="https://www.avast.com/es-es/c-cybercrim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oogle.es/imghp?hl=es&amp;tab=wi&amp;ogbl" TargetMode="External"/><Relationship Id="rId5" Type="http://schemas.openxmlformats.org/officeDocument/2006/relationships/hyperlink" Target="https://es.wikipedia.org/" TargetMode="External"/><Relationship Id="rId4" Type="http://schemas.openxmlformats.org/officeDocument/2006/relationships/hyperlink" Target="http://www.juntadeandalucia.es/educacion/portals/delegate/content/68ec6247-5b4e-4879-a4e5-b61ff58f6b50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452" y="3920399"/>
            <a:ext cx="947272" cy="732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79512" y="3003798"/>
            <a:ext cx="8757900" cy="7308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b="1" dirty="0" smtClean="0"/>
              <a:t>Apps </a:t>
            </a:r>
            <a:r>
              <a:rPr lang="es" sz="4800" b="1" dirty="0"/>
              <a:t>for </a:t>
            </a:r>
            <a:r>
              <a:rPr lang="es" sz="4800" b="1" dirty="0" smtClean="0"/>
              <a:t>Effective </a:t>
            </a:r>
            <a:r>
              <a:rPr lang="es" sz="4800" b="1" dirty="0"/>
              <a:t>L</a:t>
            </a:r>
            <a:r>
              <a:rPr lang="es" sz="4800" b="1" dirty="0" smtClean="0"/>
              <a:t>earning </a:t>
            </a:r>
            <a:endParaRPr sz="4800" b="1"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23528" y="483518"/>
            <a:ext cx="8520600" cy="1161000"/>
          </a:xfrm>
          <a:prstGeom prst="rect">
            <a:avLst/>
          </a:prstGeom>
          <a:effectLst>
            <a:outerShdw blurRad="57150" dist="76200" dir="8700000" algn="bl" rotWithShape="0">
              <a:schemeClr val="dk2">
                <a:alpha val="89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 dirty="0" smtClean="0">
                <a:solidFill>
                  <a:srgbClr val="073763"/>
                </a:solidFill>
                <a:latin typeface="Luckiest Guy"/>
                <a:ea typeface="Luckiest Guy"/>
                <a:cs typeface="Luckiest Guy"/>
                <a:sym typeface="Luckiest Guy"/>
              </a:rPr>
              <a:t>GUÍA SOBRE EL USO </a:t>
            </a:r>
            <a:r>
              <a:rPr lang="es" sz="6600" dirty="0" smtClean="0">
                <a:solidFill>
                  <a:srgbClr val="073763"/>
                </a:solidFill>
                <a:latin typeface="Luckiest Guy"/>
                <a:ea typeface="Luckiest Guy"/>
                <a:cs typeface="Luckiest Guy"/>
                <a:sym typeface="Luckiest Guy"/>
              </a:rPr>
              <a:t>SEGURO DE INTERnET.</a:t>
            </a:r>
            <a:endParaRPr sz="6600" dirty="0">
              <a:solidFill>
                <a:srgbClr val="073763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57" name="Google Shape;57;p13" descr="descarg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0375" y="3962813"/>
            <a:ext cx="21570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1150" y="3839000"/>
            <a:ext cx="1304925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effectLst>
            <a:outerShdw blurRad="28575" dist="1905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 smtClean="0">
                <a:solidFill>
                  <a:srgbClr val="54B12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CÓMO PROTEGERTE:</a:t>
            </a:r>
            <a:endParaRPr sz="3600" dirty="0">
              <a:solidFill>
                <a:srgbClr val="54B12B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425400" y="1069950"/>
            <a:ext cx="8224500" cy="3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 txBox="1"/>
          <p:nvPr/>
        </p:nvSpPr>
        <p:spPr>
          <a:xfrm>
            <a:off x="476975" y="1069950"/>
            <a:ext cx="8095500" cy="3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1. </a:t>
            </a: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Protégete contra el correo no deseado (spam).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2. </a:t>
            </a: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Comunica tu información personal solamente a través del teléfono o páginas web seguras.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3. </a:t>
            </a: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No hagas click en vínculos, no descargues archivos o abras adjuntos de remitentes desconocidos.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4. </a:t>
            </a: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Nunca envíes por correo electrónico información personal o financiera, incluso cuando el destinatario te es familiar.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5. </a:t>
            </a: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Ten cuidado con los vínculos de correos que te piden información personal.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6</a:t>
            </a: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. Nunca introduzcas información personal en una pantalla emergente.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8</a:t>
            </a:r>
            <a:r>
              <a:rPr lang="es" dirty="0">
                <a:latin typeface="Mogra"/>
                <a:ea typeface="Mogra"/>
                <a:cs typeface="Mogra"/>
                <a:sym typeface="Mogra"/>
              </a:rPr>
              <a:t>. </a:t>
            </a: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Revisa tus cuentas y extractos bancarios de forma regular.</a:t>
            </a:r>
            <a:r>
              <a:rPr lang="es" dirty="0">
                <a:latin typeface="Mogra"/>
                <a:ea typeface="Mogra"/>
                <a:cs typeface="Mogra"/>
                <a:sym typeface="Mogra"/>
              </a:rPr>
              <a:t/>
            </a:r>
            <a:br>
              <a:rPr lang="es" dirty="0">
                <a:latin typeface="Mogra"/>
                <a:ea typeface="Mogra"/>
                <a:cs typeface="Mogra"/>
                <a:sym typeface="Mogra"/>
              </a:rPr>
            </a:br>
            <a:endParaRPr dirty="0">
              <a:latin typeface="Mogra"/>
              <a:ea typeface="Mogra"/>
              <a:cs typeface="Mogra"/>
              <a:sym typeface="Mogra"/>
            </a:endParaRPr>
          </a:p>
        </p:txBody>
      </p:sp>
      <p:pic>
        <p:nvPicPr>
          <p:cNvPr id="126" name="Google Shape;126;p22" descr="Resultado de imagen de phishing protect yoursel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9950" y="3441900"/>
            <a:ext cx="1701600" cy="17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/>
        </p:nvSpPr>
        <p:spPr>
          <a:xfrm>
            <a:off x="5800950" y="4267025"/>
            <a:ext cx="2502600" cy="7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Mogra"/>
                <a:ea typeface="Mogra"/>
                <a:cs typeface="Mogra"/>
                <a:sym typeface="Mogra"/>
              </a:rPr>
              <a:t>Adrián Gálvez Santos</a:t>
            </a:r>
            <a:endParaRPr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Mogra"/>
                <a:ea typeface="Mogra"/>
                <a:cs typeface="Mogra"/>
                <a:sym typeface="Mogra"/>
              </a:rPr>
              <a:t>António Duarte </a:t>
            </a:r>
            <a:endParaRPr>
              <a:latin typeface="Mogra"/>
              <a:ea typeface="Mogra"/>
              <a:cs typeface="Mogra"/>
              <a:sym typeface="Mog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 rot="894551">
            <a:off x="1867308" y="417408"/>
            <a:ext cx="1035382" cy="91405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180475" y="170675"/>
            <a:ext cx="2539500" cy="904200"/>
          </a:xfrm>
          <a:prstGeom prst="rect">
            <a:avLst/>
          </a:prstGeom>
          <a:effectLst>
            <a:outerShdw blurRad="57150" dist="571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  <a:t>spam</a:t>
            </a:r>
            <a:endParaRPr sz="4800">
              <a:solidFill>
                <a:srgbClr val="FF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374125" y="3867300"/>
            <a:ext cx="76569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i="1" dirty="0" smtClean="0">
                <a:latin typeface="Alfa Slab One"/>
                <a:ea typeface="Mogra"/>
                <a:cs typeface="Mogra"/>
                <a:sym typeface="Alfa Slab One"/>
              </a:rPr>
              <a:t>¿Qué es?</a:t>
            </a:r>
            <a:endParaRPr i="1"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i="1" dirty="0" smtClean="0">
                <a:latin typeface="Mogra"/>
                <a:ea typeface="Mogra"/>
                <a:cs typeface="Mogra"/>
                <a:sym typeface="Mogra"/>
              </a:rPr>
              <a:t>Correo electrónico no solicitado que se envía de forma  masiva con fines publicitarios o comerciales.</a:t>
            </a:r>
            <a:endParaRPr i="1"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73763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7100" y="609325"/>
            <a:ext cx="2830125" cy="283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effectLst>
            <a:outerShdw blurRad="28575" dist="1905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 smtClean="0">
                <a:solidFill>
                  <a:srgbClr val="54B12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Cómo protegerte:</a:t>
            </a:r>
            <a:endParaRPr sz="3600" dirty="0">
              <a:solidFill>
                <a:srgbClr val="54B12B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425400" y="1069950"/>
            <a:ext cx="8224500" cy="3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 txBox="1"/>
          <p:nvPr/>
        </p:nvSpPr>
        <p:spPr>
          <a:xfrm>
            <a:off x="476975" y="1069950"/>
            <a:ext cx="8095500" cy="3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 1. </a:t>
            </a: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No lo abras.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 2. </a:t>
            </a: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No facilites tu dirección de correo electrónico a quien no conoces.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3. Bórralo.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 4. </a:t>
            </a: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Ignóralo.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    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Julia Froehlich &amp; Ana Belén Pérez.e7w</a:t>
            </a:r>
            <a:endParaRPr dirty="0">
              <a:latin typeface="Mogra"/>
              <a:ea typeface="Mogra"/>
              <a:cs typeface="Mogra"/>
              <a:sym typeface="Mog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 rot="894551">
            <a:off x="3010308" y="417408"/>
            <a:ext cx="1035382" cy="914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180475" y="170675"/>
            <a:ext cx="3144300" cy="904200"/>
          </a:xfrm>
          <a:prstGeom prst="rect">
            <a:avLst/>
          </a:prstGeom>
          <a:effectLst>
            <a:outerShdw blurRad="57150" dist="571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dirty="0" smtClean="0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  <a:t>C</a:t>
            </a:r>
            <a:r>
              <a:rPr lang="es" sz="4800" dirty="0" smtClean="0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  <a:t>iberbullying o ciberacoso</a:t>
            </a:r>
            <a:endParaRPr sz="4800" dirty="0">
              <a:solidFill>
                <a:srgbClr val="FF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278250" y="3507854"/>
            <a:ext cx="76569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i="1" dirty="0" smtClean="0">
                <a:latin typeface="Alfa Slab One"/>
                <a:ea typeface="Bubblegum Sans"/>
                <a:cs typeface="Bubblegum Sans"/>
                <a:sym typeface="Alfa Slab One"/>
              </a:rPr>
              <a:t>¿Qué es?</a:t>
            </a:r>
            <a:endParaRPr dirty="0">
              <a:solidFill>
                <a:srgbClr val="073763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"Cyberbullying” o ciberacoso es el uso de medios informáticos/telemáticos para ejercer acoso hacia una persona o grupo de personas con ataques personales, divulgación de información confidencial o falsa.</a:t>
            </a:r>
            <a:endParaRPr sz="1800" dirty="0">
              <a:solidFill>
                <a:srgbClr val="073763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0725" y="970700"/>
            <a:ext cx="3614425" cy="2537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effectLst>
            <a:outerShdw blurRad="28575" dist="1905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 smtClean="0">
                <a:solidFill>
                  <a:srgbClr val="54B12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Cómo protegerte:</a:t>
            </a:r>
            <a:endParaRPr sz="3600" dirty="0">
              <a:solidFill>
                <a:srgbClr val="54B12B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425400" y="1069950"/>
            <a:ext cx="8224500" cy="3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6"/>
          <p:cNvSpPr txBox="1"/>
          <p:nvPr/>
        </p:nvSpPr>
        <p:spPr>
          <a:xfrm>
            <a:off x="476975" y="1069950"/>
            <a:ext cx="8095500" cy="3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endParaRPr lang="es" dirty="0" smtClean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Cuéntales cualquier problema o ataque a tus padres/tutores o profesores.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No respondas a los mensajes.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Bloquea el contacto de cualquier persona extraña.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Bloque el acceso a tu red WI-FI.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Raquel Sánchez &amp; weronika Szmurlo</a:t>
            </a:r>
            <a:endParaRPr dirty="0">
              <a:latin typeface="Mogra"/>
              <a:ea typeface="Mogra"/>
              <a:cs typeface="Mogra"/>
              <a:sym typeface="Mogr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7"/>
          <p:cNvPicPr preferRelativeResize="0"/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 rot="894551">
            <a:off x="2857908" y="417408"/>
            <a:ext cx="1035382" cy="91405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180475" y="170675"/>
            <a:ext cx="3005400" cy="904200"/>
          </a:xfrm>
          <a:prstGeom prst="rect">
            <a:avLst/>
          </a:prstGeom>
          <a:effectLst>
            <a:outerShdw blurRad="57150" dist="571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dirty="0" smtClean="0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  <a:t>Cadena</a:t>
            </a:r>
            <a:r>
              <a:rPr lang="es" sz="4800" dirty="0" smtClean="0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  <a:t> de mensajes</a:t>
            </a:r>
            <a:endParaRPr sz="4800" dirty="0">
              <a:solidFill>
                <a:srgbClr val="FF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64" name="Google Shape;164;p27"/>
          <p:cNvSpPr txBox="1"/>
          <p:nvPr/>
        </p:nvSpPr>
        <p:spPr>
          <a:xfrm>
            <a:off x="302185" y="2972574"/>
            <a:ext cx="7656900" cy="154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i="1" dirty="0" smtClean="0">
                <a:solidFill>
                  <a:schemeClr val="dk1"/>
                </a:solidFill>
                <a:latin typeface="Alfa Slab One"/>
                <a:ea typeface="Mogra"/>
                <a:cs typeface="Mogra"/>
                <a:sym typeface="Alfa Slab One"/>
              </a:rPr>
              <a:t>¿Qué es?</a:t>
            </a:r>
            <a:endParaRPr i="1" dirty="0">
              <a:solidFill>
                <a:schemeClr val="dk1"/>
              </a:solidFill>
              <a:latin typeface="Mogra"/>
              <a:ea typeface="Mogra"/>
              <a:cs typeface="Mogra"/>
              <a:sym typeface="Mogr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  Mensaje que intenta inducir al receptor a realizar un número de copias del mismo para luego pasarlos a más receptores nuevos provocando en ocasiones la superación del límite permitido de almacenamiento. Estos mensajes suelen incluir historias emocionalmente manipuladoras  o incluso amenazas al receptor si rompe la cadena.</a:t>
            </a:r>
            <a:endParaRPr sz="1800" dirty="0">
              <a:solidFill>
                <a:srgbClr val="073763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7225" y="839525"/>
            <a:ext cx="2659071" cy="1588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effectLst>
            <a:outerShdw blurRad="28575" dist="1905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 smtClean="0">
                <a:solidFill>
                  <a:srgbClr val="54B12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CÓMO PROTEGERTE:</a:t>
            </a:r>
            <a:endParaRPr sz="3600" dirty="0">
              <a:solidFill>
                <a:srgbClr val="54B12B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425400" y="1069950"/>
            <a:ext cx="8224500" cy="3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8"/>
          <p:cNvSpPr txBox="1"/>
          <p:nvPr/>
        </p:nvSpPr>
        <p:spPr>
          <a:xfrm>
            <a:off x="476975" y="1069950"/>
            <a:ext cx="8095500" cy="3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No debes leer este tipo de mensajes.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No deberías enviárselos  a nadie.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No creas la historia que cuentan.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Andrea Pescador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Amelia Wiszenko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9"/>
          <p:cNvPicPr preferRelativeResize="0"/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 rot="894551">
            <a:off x="2857908" y="417408"/>
            <a:ext cx="1035382" cy="91405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180475" y="170675"/>
            <a:ext cx="2947200" cy="904200"/>
          </a:xfrm>
          <a:prstGeom prst="rect">
            <a:avLst/>
          </a:prstGeom>
          <a:effectLst>
            <a:outerShdw blurRad="57150" dist="571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 smtClean="0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  <a:t>Pérdida de privacidad</a:t>
            </a:r>
            <a:r>
              <a:rPr lang="es" sz="4800" dirty="0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  <a:t/>
            </a:r>
            <a:br>
              <a:rPr lang="es" sz="4800" dirty="0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</a:br>
            <a:endParaRPr sz="4800" dirty="0">
              <a:solidFill>
                <a:srgbClr val="FF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374125" y="3542025"/>
            <a:ext cx="76569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i="1" dirty="0" smtClean="0">
                <a:latin typeface="Alfa Slab One"/>
                <a:ea typeface="Mogra"/>
                <a:cs typeface="Mogra"/>
                <a:sym typeface="Alfa Slab One"/>
              </a:rPr>
              <a:t>¿Qué es?</a:t>
            </a:r>
            <a:r>
              <a:rPr lang="es" i="1" dirty="0">
                <a:latin typeface="Mogra"/>
                <a:ea typeface="Mogra"/>
                <a:cs typeface="Mogra"/>
                <a:sym typeface="Mogra"/>
              </a:rPr>
              <a:t/>
            </a:r>
            <a:br>
              <a:rPr lang="es" i="1" dirty="0">
                <a:latin typeface="Mogra"/>
                <a:ea typeface="Mogra"/>
                <a:cs typeface="Mogra"/>
                <a:sym typeface="Mogra"/>
              </a:rPr>
            </a:br>
            <a:r>
              <a:rPr lang="es" i="1" dirty="0" smtClean="0">
                <a:latin typeface="Mogra"/>
                <a:ea typeface="Mogra"/>
                <a:cs typeface="Mogra"/>
                <a:sym typeface="Mogra"/>
              </a:rPr>
              <a:t>Se refiere al control de la información que posee un determinado usuario que se conecta a la red. </a:t>
            </a:r>
            <a:r>
              <a:rPr lang="es-ES" i="1" dirty="0" smtClean="0">
                <a:latin typeface="Mogra"/>
                <a:ea typeface="Mogra"/>
                <a:cs typeface="Mogra"/>
                <a:sym typeface="Mogra"/>
              </a:rPr>
              <a:t>E</a:t>
            </a:r>
            <a:r>
              <a:rPr lang="es" i="1" dirty="0" smtClean="0">
                <a:latin typeface="Mogra"/>
                <a:ea typeface="Mogra"/>
                <a:cs typeface="Mogra"/>
                <a:sym typeface="Mogra"/>
              </a:rPr>
              <a:t>sto unido a la adicción al uso de las redes sociales que se da en muchos casos produce que los usuarios pierdan el control de los datos sobre su vida que comparten en internet y facilitan a los demás, gente que en muchos casos no conocen en persona.</a:t>
            </a:r>
            <a:endParaRPr sz="1800" dirty="0">
              <a:solidFill>
                <a:srgbClr val="073763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180" name="Google Shape;18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5850" y="729775"/>
            <a:ext cx="4001674" cy="273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effectLst>
            <a:outerShdw blurRad="28575" dist="1905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 smtClean="0">
                <a:solidFill>
                  <a:srgbClr val="54B12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CÓMO PROTEGERTE:</a:t>
            </a:r>
            <a:endParaRPr sz="3600" dirty="0">
              <a:solidFill>
                <a:srgbClr val="54B12B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86" name="Google Shape;186;p30"/>
          <p:cNvSpPr txBox="1"/>
          <p:nvPr/>
        </p:nvSpPr>
        <p:spPr>
          <a:xfrm>
            <a:off x="425400" y="1069950"/>
            <a:ext cx="8224500" cy="3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0"/>
          <p:cNvSpPr txBox="1"/>
          <p:nvPr/>
        </p:nvSpPr>
        <p:spPr>
          <a:xfrm>
            <a:off x="476975" y="1069950"/>
            <a:ext cx="8095500" cy="3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Sé cuidadoso con la información que compartes.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Configura adecuadamente las opciones de privacidad en tus perfiles de redes sociales.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Conoce tus derechos a través de la Ley de Protección de Datos.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Se precavido con tus dispositivos y los lugares públicos.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Si alguna información publicada sobre ti te está perjudicando, solicita su retirada a GOOGLE.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 smtClean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 smtClean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lorrena Carrasco and Luce Santato</a:t>
            </a:r>
            <a:endParaRPr dirty="0">
              <a:latin typeface="Mogra"/>
              <a:ea typeface="Mogra"/>
              <a:cs typeface="Mogra"/>
              <a:sym typeface="Mogr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1"/>
          <p:cNvPicPr preferRelativeResize="0"/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 rot="894551">
            <a:off x="3664046" y="992244"/>
            <a:ext cx="1035382" cy="91405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180474" y="170675"/>
            <a:ext cx="3167389" cy="904200"/>
          </a:xfrm>
          <a:prstGeom prst="rect">
            <a:avLst/>
          </a:prstGeom>
          <a:effectLst>
            <a:outerShdw blurRad="57150" dist="571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 smtClean="0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  <a:t>CyberDELITOS</a:t>
            </a:r>
            <a:endParaRPr sz="4800" dirty="0">
              <a:solidFill>
                <a:srgbClr val="FF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94" name="Google Shape;194;p31"/>
          <p:cNvSpPr txBox="1"/>
          <p:nvPr/>
        </p:nvSpPr>
        <p:spPr>
          <a:xfrm>
            <a:off x="0" y="3596850"/>
            <a:ext cx="76569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i="1" dirty="0">
                <a:latin typeface="Alfa Slab One"/>
                <a:ea typeface="Mogra"/>
                <a:cs typeface="Mogra"/>
                <a:sym typeface="Alfa Slab One"/>
              </a:rPr>
              <a:t> </a:t>
            </a:r>
            <a:r>
              <a:rPr lang="es" i="1" dirty="0" smtClean="0">
                <a:latin typeface="Alfa Slab One"/>
                <a:ea typeface="Mogra"/>
                <a:cs typeface="Mogra"/>
                <a:sym typeface="Alfa Slab One"/>
              </a:rPr>
              <a:t> ¿Qué es?</a:t>
            </a:r>
            <a:r>
              <a:rPr lang="es" i="1" dirty="0" smtClean="0">
                <a:latin typeface="Mogra"/>
                <a:ea typeface="Mogra"/>
                <a:cs typeface="Mogra"/>
                <a:sym typeface="Mogra"/>
              </a:rPr>
              <a:t> </a:t>
            </a:r>
            <a:endParaRPr i="1"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i="1" dirty="0" smtClean="0">
                <a:latin typeface="Mogra"/>
                <a:ea typeface="Mogra"/>
                <a:cs typeface="Mogra"/>
                <a:sym typeface="Mogra"/>
              </a:rPr>
              <a:t>Cualquier tipo de actividad delictiva llevada a cabo a través de un ordenador, internet y/o las redes</a:t>
            </a:r>
            <a:r>
              <a:rPr lang="es" i="1" dirty="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s" i="1" dirty="0" smtClean="0">
                <a:latin typeface="Mogra"/>
                <a:ea typeface="Mogra"/>
                <a:cs typeface="Mogra"/>
                <a:sym typeface="Mogra"/>
              </a:rPr>
              <a:t>sociales.</a:t>
            </a:r>
            <a:endParaRPr i="1"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73763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195" name="Google Shape;195;p31" descr="Resultado de imagen de what is cybercrim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4088" y="699542"/>
            <a:ext cx="3384377" cy="2705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 smtClean="0">
                <a:solidFill>
                  <a:srgbClr val="C60000"/>
                </a:solidFill>
                <a:latin typeface="Bangers"/>
                <a:ea typeface="Bangers"/>
                <a:cs typeface="Bangers"/>
                <a:sym typeface="Bangers"/>
              </a:rPr>
              <a:t>amenazas:</a:t>
            </a:r>
            <a:endParaRPr sz="3600" dirty="0">
              <a:solidFill>
                <a:srgbClr val="C6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69124" y="1134075"/>
            <a:ext cx="3210787" cy="3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u="sng" dirty="0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" action="ppaction://hlinkshowjump?jump=nextslide"/>
              </a:rPr>
              <a:t>Grooming</a:t>
            </a:r>
            <a:r>
              <a:rPr lang="es" sz="3000" dirty="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3000" dirty="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u="sng" dirty="0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3" action="ppaction://hlinksldjump"/>
              </a:rPr>
              <a:t>Malware </a:t>
            </a:r>
            <a:endParaRPr sz="3000" dirty="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u="sng" dirty="0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4" action="ppaction://hlinksldjump"/>
              </a:rPr>
              <a:t>Spam </a:t>
            </a:r>
            <a:endParaRPr sz="3000" dirty="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u="sng" dirty="0" smtClean="0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</a:rPr>
              <a:t>Cadenas de mensajes</a:t>
            </a:r>
            <a:endParaRPr sz="3000" dirty="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u="sng" dirty="0" smtClean="0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</a:rPr>
              <a:t>Cyberdelitos</a:t>
            </a:r>
            <a:endParaRPr sz="3000" dirty="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u="sng" dirty="0" smtClean="0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</a:rPr>
              <a:t>R</a:t>
            </a:r>
            <a:r>
              <a:rPr lang="es" sz="3000" u="sng" dirty="0" smtClean="0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</a:rPr>
              <a:t>obo de datos</a:t>
            </a:r>
            <a:endParaRPr sz="3000" dirty="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u="sng" dirty="0" smtClean="0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5" action="ppaction://hlinksldjump"/>
              </a:rPr>
              <a:t>tecnoaddición</a:t>
            </a:r>
            <a:endParaRPr sz="3000" dirty="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chemeClr val="dk1"/>
                </a:solidFill>
              </a:rPr>
              <a:t> </a:t>
            </a:r>
            <a:endParaRPr sz="11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FF0000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064924" y="1134075"/>
            <a:ext cx="3179483" cy="3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u="sng" dirty="0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6" action="ppaction://hlinksldjump"/>
              </a:rPr>
              <a:t>Sexting</a:t>
            </a:r>
            <a:endParaRPr sz="3000" dirty="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u="sng" dirty="0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7" action="ppaction://hlinksldjump"/>
              </a:rPr>
              <a:t>Phising </a:t>
            </a:r>
            <a:endParaRPr sz="3000" dirty="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u="sng" dirty="0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8" action="ppaction://hlinksldjump"/>
              </a:rPr>
              <a:t>Ciberbullying</a:t>
            </a:r>
            <a:endParaRPr sz="3000" dirty="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u="sng" dirty="0" smtClean="0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</a:rPr>
              <a:t>Pérdida de privacidad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u="sng" dirty="0" smtClean="0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9" action="ppaction://hlinksldjump"/>
              </a:rPr>
              <a:t>Hoax</a:t>
            </a:r>
            <a:endParaRPr sz="3000" dirty="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effectLst>
            <a:outerShdw blurRad="28575" dist="1905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 smtClean="0">
                <a:solidFill>
                  <a:srgbClr val="54B12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Cómo protegerte:</a:t>
            </a:r>
            <a:endParaRPr sz="3600" dirty="0">
              <a:solidFill>
                <a:srgbClr val="54B12B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01" name="Google Shape;201;p32"/>
          <p:cNvSpPr txBox="1"/>
          <p:nvPr/>
        </p:nvSpPr>
        <p:spPr>
          <a:xfrm>
            <a:off x="425400" y="1069950"/>
            <a:ext cx="8224500" cy="3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2"/>
          <p:cNvSpPr txBox="1"/>
          <p:nvPr/>
        </p:nvSpPr>
        <p:spPr>
          <a:xfrm>
            <a:off x="476975" y="1069950"/>
            <a:ext cx="8095500" cy="3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 smtClean="0"/>
              <a:t>- </a:t>
            </a:r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No </a:t>
            </a:r>
            <a:r>
              <a:rPr lang="es-ES" dirty="0">
                <a:latin typeface="Mogra" panose="020B0604020202020204" charset="0"/>
                <a:cs typeface="Mogra" panose="020B0604020202020204" charset="0"/>
              </a:rPr>
              <a:t>descargue ningún archivo de fuentes </a:t>
            </a:r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desconocidas.</a:t>
            </a:r>
            <a:endParaRPr lang="es-ES" dirty="0">
              <a:latin typeface="Mogra" panose="020B0604020202020204" charset="0"/>
              <a:cs typeface="Mogra" panose="020B0604020202020204" charset="0"/>
            </a:endParaRPr>
          </a:p>
          <a:p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- No </a:t>
            </a:r>
            <a:r>
              <a:rPr lang="es-ES" dirty="0">
                <a:latin typeface="Mogra" panose="020B0604020202020204" charset="0"/>
                <a:cs typeface="Mogra" panose="020B0604020202020204" charset="0"/>
              </a:rPr>
              <a:t>haga clic en enlaces incluidos en correos electrónicos de gente que no </a:t>
            </a:r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conozca.</a:t>
            </a:r>
            <a:endParaRPr lang="es-ES" dirty="0">
              <a:latin typeface="Mogra" panose="020B0604020202020204" charset="0"/>
              <a:cs typeface="Mogra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No </a:t>
            </a:r>
            <a:r>
              <a:rPr lang="es-ES" dirty="0">
                <a:latin typeface="Mogra" panose="020B0604020202020204" charset="0"/>
                <a:cs typeface="Mogra" panose="020B0604020202020204" charset="0"/>
              </a:rPr>
              <a:t>revele nunca sus contraseñas ni sus datos </a:t>
            </a:r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personales.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Sea cuidadoso con la información de inicio de sesión y los datos personales.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Instale un programa antivirus en su ordenador.</a:t>
            </a:r>
            <a:endParaRPr lang="es-ES" dirty="0">
              <a:latin typeface="Mogra" panose="020B0604020202020204" charset="0"/>
              <a:cs typeface="Mogra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 panose="020B0604020202020204" charset="0"/>
              <a:ea typeface="Mogra"/>
              <a:cs typeface="Mogra" panose="020B0604020202020204" charset="0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 panose="020B0604020202020204" charset="0"/>
              <a:ea typeface="Mogra"/>
              <a:cs typeface="Mogra" panose="020B0604020202020204" charset="0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 panose="020B0604020202020204" charset="0"/>
              <a:ea typeface="Mogra"/>
              <a:cs typeface="Mogra" panose="020B0604020202020204" charset="0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Marcus Walter and Álvaro Muñoz 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</p:txBody>
      </p:sp>
      <p:pic>
        <p:nvPicPr>
          <p:cNvPr id="203" name="Google Shape;203;p32" descr="Resultado de imagen de sto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8925" y="3087800"/>
            <a:ext cx="303337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3"/>
          <p:cNvPicPr preferRelativeResize="0"/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 rot="894551">
            <a:off x="3015976" y="745343"/>
            <a:ext cx="1035382" cy="91405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180475" y="170675"/>
            <a:ext cx="2539500" cy="904200"/>
          </a:xfrm>
          <a:prstGeom prst="rect">
            <a:avLst/>
          </a:prstGeom>
          <a:effectLst>
            <a:outerShdw blurRad="57150" dist="571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dirty="0" smtClean="0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  <a:t>H</a:t>
            </a:r>
            <a:r>
              <a:rPr lang="es" sz="4800" dirty="0" smtClean="0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  <a:t>oaxes o bulos</a:t>
            </a:r>
            <a:endParaRPr sz="4800" dirty="0">
              <a:solidFill>
                <a:srgbClr val="FF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743550" y="1922700"/>
            <a:ext cx="7656900" cy="20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i="1" dirty="0" smtClean="0">
                <a:latin typeface="Alfa Slab One"/>
                <a:ea typeface="Bubblegum Sans"/>
                <a:cs typeface="Bubblegum Sans"/>
                <a:sym typeface="Alfa Slab One"/>
              </a:rPr>
              <a:t>¿Qué es?</a:t>
            </a:r>
          </a:p>
          <a:p>
            <a:pPr lvl="0"/>
            <a:r>
              <a:rPr lang="es-ES" dirty="0"/>
              <a:t>Los </a:t>
            </a:r>
            <a:r>
              <a:rPr lang="es-ES" dirty="0" err="1"/>
              <a:t>hoaxes</a:t>
            </a:r>
            <a:r>
              <a:rPr lang="es-ES" dirty="0"/>
              <a:t> o bulos informáticos pueden abarcar una amplia gama de temas: advertencias sobre virus informáticos o supuestos riesgos para la salud, historias de terror, teorías de conspiración, peticiones de donaciones para enfermos graves y muchos más. Todas estas historias están diseñadas para llamar altamente la atención pero no están basadas en hechos </a:t>
            </a:r>
            <a:r>
              <a:rPr lang="es-ES" dirty="0" smtClean="0"/>
              <a:t>simplemente </a:t>
            </a:r>
            <a:r>
              <a:rPr lang="es-ES" dirty="0"/>
              <a:t>se usan como cebo.</a:t>
            </a:r>
            <a:endParaRPr dirty="0">
              <a:solidFill>
                <a:srgbClr val="073763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211" name="Google Shape;21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500" y="3363837"/>
            <a:ext cx="4597125" cy="143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effectLst>
            <a:outerShdw blurRad="28575" dist="1905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 smtClean="0">
                <a:solidFill>
                  <a:srgbClr val="54B12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</a:t>
            </a:r>
            <a:r>
              <a:rPr lang="es" sz="3600" dirty="0" smtClean="0">
                <a:solidFill>
                  <a:srgbClr val="54B12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ómo protegerte:</a:t>
            </a:r>
            <a:endParaRPr sz="3600" dirty="0">
              <a:solidFill>
                <a:srgbClr val="54B12B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17" name="Google Shape;217;p34"/>
          <p:cNvSpPr txBox="1"/>
          <p:nvPr/>
        </p:nvSpPr>
        <p:spPr>
          <a:xfrm>
            <a:off x="425400" y="1069950"/>
            <a:ext cx="8224500" cy="20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4"/>
          <p:cNvSpPr txBox="1"/>
          <p:nvPr/>
        </p:nvSpPr>
        <p:spPr>
          <a:xfrm>
            <a:off x="476975" y="1069950"/>
            <a:ext cx="8095500" cy="19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285750" lvl="0" indent="-285750">
              <a:buFontTx/>
              <a:buChar char="-"/>
            </a:pPr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Simplemente </a:t>
            </a:r>
            <a:r>
              <a:rPr lang="es-ES" dirty="0">
                <a:latin typeface="Mogra" panose="020B0604020202020204" charset="0"/>
                <a:cs typeface="Mogra" panose="020B0604020202020204" charset="0"/>
              </a:rPr>
              <a:t>ignore los avisos y las recomendaciones</a:t>
            </a:r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.</a:t>
            </a:r>
          </a:p>
          <a:p>
            <a:pPr marL="285750" lvl="0" indent="-285750">
              <a:buFontTx/>
              <a:buChar char="-"/>
            </a:pPr>
            <a:r>
              <a:rPr lang="es-ES" dirty="0">
                <a:latin typeface="Mogra" panose="020B0604020202020204" charset="0"/>
                <a:cs typeface="Mogra" panose="020B0604020202020204" charset="0"/>
              </a:rPr>
              <a:t>N</a:t>
            </a:r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unca </a:t>
            </a:r>
            <a:r>
              <a:rPr lang="es-ES" dirty="0">
                <a:latin typeface="Mogra" panose="020B0604020202020204" charset="0"/>
                <a:cs typeface="Mogra" panose="020B0604020202020204" charset="0"/>
              </a:rPr>
              <a:t>reenvíe sus datos personales </a:t>
            </a:r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en una respuesta.</a:t>
            </a:r>
          </a:p>
          <a:p>
            <a:pPr marL="285750" lvl="0" indent="-285750">
              <a:buFontTx/>
              <a:buChar char="-"/>
            </a:pPr>
            <a:r>
              <a:rPr lang="es-ES" dirty="0">
                <a:latin typeface="Mogra" panose="020B0604020202020204" charset="0"/>
                <a:cs typeface="Mogra" panose="020B0604020202020204" charset="0"/>
              </a:rPr>
              <a:t>Nunca se debe, tampoco, hacer clic en los enlaces del mensaje, ya que es posible que escondan un sitio web de suplantación de identidad (</a:t>
            </a:r>
            <a:r>
              <a:rPr lang="es-ES" dirty="0" err="1">
                <a:latin typeface="Mogra" panose="020B0604020202020204" charset="0"/>
                <a:cs typeface="Mogra" panose="020B0604020202020204" charset="0"/>
              </a:rPr>
              <a:t>phishing</a:t>
            </a:r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).</a:t>
            </a:r>
          </a:p>
          <a:p>
            <a:pPr marL="285750" lvl="0" indent="-285750">
              <a:buFontTx/>
              <a:buChar char="-"/>
            </a:pPr>
            <a:r>
              <a:rPr lang="es-ES" dirty="0">
                <a:latin typeface="Mogra" panose="020B0604020202020204" charset="0"/>
                <a:cs typeface="Mogra" panose="020B0604020202020204" charset="0"/>
              </a:rPr>
              <a:t> Los archivos adjuntos de un correo electrónico pueden contener malware y no deben abrirse</a:t>
            </a:r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.</a:t>
            </a:r>
          </a:p>
          <a:p>
            <a:pPr marL="285750" lvl="0" indent="-285750">
              <a:buFontTx/>
              <a:buChar char="-"/>
            </a:pPr>
            <a:r>
              <a:rPr lang="es-ES" dirty="0">
                <a:latin typeface="Mogra" panose="020B0604020202020204" charset="0"/>
                <a:cs typeface="Mogra" panose="020B0604020202020204" charset="0"/>
              </a:rPr>
              <a:t>Mantenga su software </a:t>
            </a:r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antivirus permanentemente </a:t>
            </a:r>
            <a:r>
              <a:rPr lang="es-ES" dirty="0">
                <a:latin typeface="Mogra" panose="020B0604020202020204" charset="0"/>
                <a:cs typeface="Mogra" panose="020B0604020202020204" charset="0"/>
              </a:rPr>
              <a:t>actualizado para que el malware pueda ser detectado inmediatamente en caso de ataque.</a:t>
            </a:r>
            <a:endParaRPr dirty="0">
              <a:latin typeface="Mogra" panose="020B0604020202020204" charset="0"/>
              <a:ea typeface="Mogra"/>
              <a:cs typeface="Mogra" panose="020B0604020202020204" charset="0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                                                                                                      lucía Granados Castro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                                                                                                      Julia Breuer</a:t>
            </a:r>
            <a:endParaRPr dirty="0">
              <a:latin typeface="Mogra"/>
              <a:ea typeface="Mogra"/>
              <a:cs typeface="Mogra"/>
              <a:sym typeface="Mogr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9"/>
          <p:cNvPicPr preferRelativeResize="0"/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 rot="894551">
            <a:off x="4622633" y="388558"/>
            <a:ext cx="1035382" cy="91405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9"/>
          <p:cNvSpPr txBox="1">
            <a:spLocks noGrp="1"/>
          </p:cNvSpPr>
          <p:nvPr>
            <p:ph type="title"/>
          </p:nvPr>
        </p:nvSpPr>
        <p:spPr>
          <a:xfrm>
            <a:off x="347775" y="423375"/>
            <a:ext cx="4210800" cy="997048"/>
          </a:xfrm>
          <a:prstGeom prst="rect">
            <a:avLst/>
          </a:prstGeom>
          <a:effectLst>
            <a:outerShdw blurRad="57150" dist="571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 smtClean="0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  <a:t>Cyberadicción</a:t>
            </a:r>
            <a:endParaRPr sz="4800" dirty="0">
              <a:solidFill>
                <a:srgbClr val="FF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56" name="Google Shape;256;p39"/>
          <p:cNvSpPr txBox="1"/>
          <p:nvPr/>
        </p:nvSpPr>
        <p:spPr>
          <a:xfrm>
            <a:off x="546250" y="1554925"/>
            <a:ext cx="5073300" cy="30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i="1" dirty="0" smtClean="0">
                <a:latin typeface="Alfa Slab One"/>
                <a:ea typeface="Bubblegum Sans"/>
                <a:cs typeface="Bubblegum Sans"/>
                <a:sym typeface="Alfa Slab One"/>
              </a:rPr>
              <a:t>¿Qué es?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73763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lvl="0"/>
            <a:r>
              <a:rPr lang="es-ES" dirty="0">
                <a:latin typeface="Mogra" panose="020B0604020202020204" charset="0"/>
                <a:cs typeface="Mogra" panose="020B0604020202020204" charset="0"/>
              </a:rPr>
              <a:t>La </a:t>
            </a:r>
            <a:r>
              <a:rPr lang="es-ES" b="1" dirty="0">
                <a:latin typeface="Mogra" panose="020B0604020202020204" charset="0"/>
                <a:cs typeface="Mogra" panose="020B0604020202020204" charset="0"/>
              </a:rPr>
              <a:t>ciberadicción</a:t>
            </a:r>
            <a:r>
              <a:rPr lang="es-ES" dirty="0">
                <a:latin typeface="Mogra" panose="020B0604020202020204" charset="0"/>
                <a:cs typeface="Mogra" panose="020B0604020202020204" charset="0"/>
              </a:rPr>
              <a:t>, también conocido como </a:t>
            </a:r>
            <a:r>
              <a:rPr lang="es-ES" b="1" dirty="0">
                <a:latin typeface="Mogra" panose="020B0604020202020204" charset="0"/>
                <a:cs typeface="Mogra" panose="020B0604020202020204" charset="0"/>
              </a:rPr>
              <a:t>trastorno de adicción a internet</a:t>
            </a:r>
            <a:r>
              <a:rPr lang="es-ES" dirty="0">
                <a:latin typeface="Mogra" panose="020B0604020202020204" charset="0"/>
                <a:cs typeface="Mogra" panose="020B0604020202020204" charset="0"/>
              </a:rPr>
              <a:t> (</a:t>
            </a:r>
            <a:r>
              <a:rPr lang="es-ES" i="1" dirty="0">
                <a:latin typeface="Mogra" panose="020B0604020202020204" charset="0"/>
                <a:cs typeface="Mogra" panose="020B0604020202020204" charset="0"/>
              </a:rPr>
              <a:t>internet </a:t>
            </a:r>
            <a:r>
              <a:rPr lang="es-ES" i="1" dirty="0" err="1">
                <a:latin typeface="Mogra" panose="020B0604020202020204" charset="0"/>
                <a:cs typeface="Mogra" panose="020B0604020202020204" charset="0"/>
              </a:rPr>
              <a:t>addiction</a:t>
            </a:r>
            <a:r>
              <a:rPr lang="es-ES" i="1" dirty="0">
                <a:latin typeface="Mogra" panose="020B0604020202020204" charset="0"/>
                <a:cs typeface="Mogra" panose="020B0604020202020204" charset="0"/>
              </a:rPr>
              <a:t> </a:t>
            </a:r>
            <a:r>
              <a:rPr lang="es-ES" i="1" dirty="0" err="1">
                <a:latin typeface="Mogra" panose="020B0604020202020204" charset="0"/>
                <a:cs typeface="Mogra" panose="020B0604020202020204" charset="0"/>
              </a:rPr>
              <a:t>disorder</a:t>
            </a:r>
            <a:r>
              <a:rPr lang="es-ES" dirty="0">
                <a:latin typeface="Mogra" panose="020B0604020202020204" charset="0"/>
                <a:cs typeface="Mogra" panose="020B0604020202020204" charset="0"/>
              </a:rPr>
              <a:t>, IAD) es un término que se refiere a una supuesta patología que supone un uso abusivo de Internet, a través de diversos dispositivos (ordenadores, teléfonos, tabletas, etc.), que interfiere con la vida diaria.</a:t>
            </a:r>
            <a:endParaRPr lang="es" dirty="0" smtClean="0">
              <a:latin typeface="Mogra" panose="020B0604020202020204" charset="0"/>
              <a:ea typeface="Mogra"/>
              <a:cs typeface="Mogra" panose="020B0604020202020204" charset="0"/>
              <a:sym typeface="Mog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" dirty="0">
              <a:latin typeface="Mogra"/>
              <a:ea typeface="Mogra"/>
              <a:cs typeface="Mogra"/>
              <a:sym typeface="Mog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Pablo Miguel López and Maksymilian Adamski</a:t>
            </a:r>
            <a:endParaRPr sz="1800" dirty="0">
              <a:solidFill>
                <a:srgbClr val="073763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257" name="Google Shape;25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3075" y="1554925"/>
            <a:ext cx="2857500" cy="20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effectLst>
            <a:outerShdw blurRad="28575" dist="1905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 smtClean="0">
                <a:solidFill>
                  <a:srgbClr val="54B12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</a:t>
            </a:r>
            <a:r>
              <a:rPr lang="es" sz="3600" dirty="0" smtClean="0">
                <a:solidFill>
                  <a:srgbClr val="54B12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ómo progeterte:</a:t>
            </a:r>
            <a:endParaRPr sz="3600" dirty="0">
              <a:solidFill>
                <a:srgbClr val="54B12B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63" name="Google Shape;263;p40"/>
          <p:cNvSpPr txBox="1"/>
          <p:nvPr/>
        </p:nvSpPr>
        <p:spPr>
          <a:xfrm>
            <a:off x="425400" y="1069950"/>
            <a:ext cx="8224500" cy="3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0"/>
          <p:cNvSpPr txBox="1"/>
          <p:nvPr/>
        </p:nvSpPr>
        <p:spPr>
          <a:xfrm>
            <a:off x="489900" y="1063500"/>
            <a:ext cx="8095500" cy="3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dirty="0" smtClean="0"/>
              <a:t>• </a:t>
            </a:r>
            <a:r>
              <a:rPr lang="es-ES" dirty="0">
                <a:latin typeface="Mogra" panose="020B0604020202020204" charset="0"/>
                <a:cs typeface="Mogra" panose="020B0604020202020204" charset="0"/>
              </a:rPr>
              <a:t>Acordar un horario concreto y moderado de conexión a Internet </a:t>
            </a:r>
            <a:endParaRPr lang="es-ES" dirty="0" smtClean="0">
              <a:latin typeface="Mogra" panose="020B0604020202020204" charset="0"/>
              <a:cs typeface="Mogra" panose="020B0604020202020204" charset="0"/>
            </a:endParaRPr>
          </a:p>
          <a:p>
            <a:pPr lvl="0"/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• </a:t>
            </a:r>
            <a:r>
              <a:rPr lang="es-ES" dirty="0">
                <a:latin typeface="Mogra" panose="020B0604020202020204" charset="0"/>
                <a:cs typeface="Mogra" panose="020B0604020202020204" charset="0"/>
              </a:rPr>
              <a:t>Concretar las tareas a realizar en Internet antes de conectarse y tratar de mantener la atención en ellas hasta su terminación. </a:t>
            </a:r>
            <a:endParaRPr lang="es-ES" dirty="0" smtClean="0">
              <a:latin typeface="Mogra" panose="020B0604020202020204" charset="0"/>
              <a:cs typeface="Mogra" panose="020B0604020202020204" charset="0"/>
            </a:endParaRPr>
          </a:p>
          <a:p>
            <a:pPr lvl="0"/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• </a:t>
            </a:r>
            <a:r>
              <a:rPr lang="es-ES" dirty="0">
                <a:latin typeface="Mogra" panose="020B0604020202020204" charset="0"/>
                <a:cs typeface="Mogra" panose="020B0604020202020204" charset="0"/>
              </a:rPr>
              <a:t>Moderar el uso de videojuegos en la red. Utilizar Internet para otras tareas más interesantes</a:t>
            </a:r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.</a:t>
            </a:r>
          </a:p>
          <a:p>
            <a:pPr lvl="0"/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 </a:t>
            </a:r>
            <a:r>
              <a:rPr lang="es-ES" dirty="0">
                <a:latin typeface="Mogra" panose="020B0604020202020204" charset="0"/>
                <a:cs typeface="Mogra" panose="020B0604020202020204" charset="0"/>
              </a:rPr>
              <a:t>• Es importante hablar con los mayores y el profesorado. Te pueden ayudar a organizar tu tiempo</a:t>
            </a:r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.</a:t>
            </a:r>
          </a:p>
          <a:p>
            <a:pPr lvl="0"/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 </a:t>
            </a:r>
            <a:r>
              <a:rPr lang="es-ES" dirty="0">
                <a:latin typeface="Mogra" panose="020B0604020202020204" charset="0"/>
                <a:cs typeface="Mogra" panose="020B0604020202020204" charset="0"/>
              </a:rPr>
              <a:t>• Diversificar tus actividades cotidianas tratando de dedicarle a cada una el tiempo necesario. </a:t>
            </a:r>
            <a:endParaRPr lang="es-ES" dirty="0" smtClean="0">
              <a:latin typeface="Mogra" panose="020B0604020202020204" charset="0"/>
              <a:cs typeface="Mogra" panose="020B0604020202020204" charset="0"/>
            </a:endParaRPr>
          </a:p>
          <a:p>
            <a:pPr lvl="0"/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• </a:t>
            </a:r>
            <a:r>
              <a:rPr lang="es-ES" dirty="0">
                <a:latin typeface="Mogra" panose="020B0604020202020204" charset="0"/>
                <a:cs typeface="Mogra" panose="020B0604020202020204" charset="0"/>
              </a:rPr>
              <a:t>Cultivar a diario las relaciones personales y familiares</a:t>
            </a:r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.</a:t>
            </a:r>
          </a:p>
          <a:p>
            <a:pPr lvl="0"/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 </a:t>
            </a:r>
            <a:r>
              <a:rPr lang="es-ES" dirty="0">
                <a:latin typeface="Mogra" panose="020B0604020202020204" charset="0"/>
                <a:cs typeface="Mogra" panose="020B0604020202020204" charset="0"/>
              </a:rPr>
              <a:t>• Respetar las horas de sueño y descanso, así como las comidas acompañado en familia. </a:t>
            </a:r>
            <a:endParaRPr lang="es-ES" dirty="0" smtClean="0">
              <a:latin typeface="Mogra" panose="020B0604020202020204" charset="0"/>
              <a:cs typeface="Mogra" panose="020B0604020202020204" charset="0"/>
            </a:endParaRPr>
          </a:p>
          <a:p>
            <a:pPr lvl="0"/>
            <a:r>
              <a:rPr lang="es-ES" dirty="0" smtClean="0">
                <a:latin typeface="Mogra" panose="020B0604020202020204" charset="0"/>
                <a:cs typeface="Mogra" panose="020B0604020202020204" charset="0"/>
              </a:rPr>
              <a:t>• </a:t>
            </a:r>
            <a:r>
              <a:rPr lang="es-ES" dirty="0">
                <a:latin typeface="Mogra" panose="020B0604020202020204" charset="0"/>
                <a:cs typeface="Mogra" panose="020B0604020202020204" charset="0"/>
              </a:rPr>
              <a:t>Dedicar el tiempo necesario al estudio y tareas escolares. </a:t>
            </a:r>
            <a:endParaRPr dirty="0">
              <a:latin typeface="Mogra" panose="020B0604020202020204" charset="0"/>
              <a:ea typeface="Mogra"/>
              <a:cs typeface="Mogra" panose="020B0604020202020204" charset="0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r>
              <a:rPr lang="es-ES" dirty="0" err="1">
                <a:latin typeface="Mogra"/>
                <a:ea typeface="Mogra"/>
                <a:cs typeface="Mogra"/>
                <a:sym typeface="Mogra"/>
              </a:rPr>
              <a:t>Maksymilian</a:t>
            </a:r>
            <a:r>
              <a:rPr lang="es-ES" dirty="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s-ES" dirty="0" err="1">
                <a:latin typeface="Mogra"/>
                <a:ea typeface="Mogra"/>
                <a:cs typeface="Mogra"/>
                <a:sym typeface="Mogra"/>
              </a:rPr>
              <a:t>Adamski</a:t>
            </a:r>
            <a:r>
              <a:rPr lang="es-ES" dirty="0">
                <a:latin typeface="Mogra"/>
                <a:ea typeface="Mogra"/>
                <a:cs typeface="Mogra"/>
                <a:sym typeface="Mogra"/>
              </a:rPr>
              <a:t> and Pablo Miguel López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11700" y="445024"/>
            <a:ext cx="8520600" cy="4358973"/>
          </a:xfrm>
        </p:spPr>
        <p:txBody>
          <a:bodyPr/>
          <a:lstStyle/>
          <a:p>
            <a:r>
              <a:rPr lang="es-ES" sz="3600" dirty="0" smtClean="0">
                <a:solidFill>
                  <a:srgbClr val="00B050"/>
                </a:solidFill>
                <a:latin typeface="Permanent Marker" panose="020B0604020202020204" charset="0"/>
              </a:rPr>
              <a:t>Referencias y sitios web:</a:t>
            </a:r>
            <a:br>
              <a:rPr lang="es-ES" sz="3600" dirty="0" smtClean="0">
                <a:solidFill>
                  <a:srgbClr val="00B050"/>
                </a:solidFill>
                <a:latin typeface="Permanent Marker" panose="020B0604020202020204" charset="0"/>
              </a:rPr>
            </a:br>
            <a:r>
              <a:rPr lang="es-ES" sz="1400" dirty="0">
                <a:solidFill>
                  <a:srgbClr val="00B050"/>
                </a:solidFill>
                <a:latin typeface="Mogra" panose="020B0604020202020204" charset="0"/>
                <a:cs typeface="Mogra" panose="020B0604020202020204" charset="0"/>
              </a:rPr>
              <a:t/>
            </a:r>
            <a:br>
              <a:rPr lang="es-ES" sz="1400" dirty="0">
                <a:solidFill>
                  <a:srgbClr val="00B050"/>
                </a:solidFill>
                <a:latin typeface="Mogra" panose="020B0604020202020204" charset="0"/>
                <a:cs typeface="Mogra" panose="020B0604020202020204" charset="0"/>
              </a:rPr>
            </a:br>
            <a:r>
              <a:rPr lang="es-ES" sz="1400" u="sng" dirty="0">
                <a:latin typeface="Mogra" panose="020B0604020202020204" charset="0"/>
                <a:cs typeface="Mogra" panose="020B0604020202020204" charset="0"/>
                <a:hlinkClick r:id="rId2"/>
              </a:rPr>
              <a:t>https://www.avast.com/es-es/c-cybercrime</a:t>
            </a:r>
            <a:r>
              <a:rPr lang="es-ES" sz="1400" dirty="0">
                <a:latin typeface="Mogra" panose="020B0604020202020204" charset="0"/>
                <a:cs typeface="Mogra" panose="020B0604020202020204" charset="0"/>
              </a:rPr>
              <a:t/>
            </a:r>
            <a:br>
              <a:rPr lang="es-ES" sz="1400" dirty="0">
                <a:latin typeface="Mogra" panose="020B0604020202020204" charset="0"/>
                <a:cs typeface="Mogra" panose="020B0604020202020204" charset="0"/>
              </a:rPr>
            </a:br>
            <a:r>
              <a:rPr lang="es-ES" sz="1400" dirty="0">
                <a:latin typeface="Mogra" panose="020B0604020202020204" charset="0"/>
                <a:cs typeface="Mogra" panose="020B0604020202020204" charset="0"/>
              </a:rPr>
              <a:t> </a:t>
            </a:r>
            <a:br>
              <a:rPr lang="es-ES" sz="1400" dirty="0">
                <a:latin typeface="Mogra" panose="020B0604020202020204" charset="0"/>
                <a:cs typeface="Mogra" panose="020B0604020202020204" charset="0"/>
              </a:rPr>
            </a:br>
            <a:r>
              <a:rPr lang="es-ES" sz="1400" u="sng" dirty="0">
                <a:latin typeface="Mogra" panose="020B0604020202020204" charset="0"/>
                <a:cs typeface="Mogra" panose="020B0604020202020204" charset="0"/>
                <a:hlinkClick r:id="rId3"/>
              </a:rPr>
              <a:t>https://</a:t>
            </a:r>
            <a:r>
              <a:rPr lang="es-ES" sz="1400" u="sng" dirty="0" smtClean="0">
                <a:latin typeface="Mogra" panose="020B0604020202020204" charset="0"/>
                <a:cs typeface="Mogra" panose="020B0604020202020204" charset="0"/>
                <a:hlinkClick r:id="rId3"/>
              </a:rPr>
              <a:t>www.gdata.es/guidebook/what-actually-is-a-hoax</a:t>
            </a:r>
            <a:r>
              <a:rPr lang="es-ES" sz="1400" u="sng" dirty="0" smtClean="0">
                <a:latin typeface="Mogra" panose="020B0604020202020204" charset="0"/>
                <a:cs typeface="Mogra" panose="020B0604020202020204" charset="0"/>
              </a:rPr>
              <a:t/>
            </a:r>
            <a:br>
              <a:rPr lang="es-ES" sz="1400" u="sng" dirty="0" smtClean="0">
                <a:latin typeface="Mogra" panose="020B0604020202020204" charset="0"/>
                <a:cs typeface="Mogra" panose="020B0604020202020204" charset="0"/>
              </a:rPr>
            </a:br>
            <a:r>
              <a:rPr lang="es-ES" sz="1400" dirty="0">
                <a:latin typeface="Mogra" panose="020B0604020202020204" charset="0"/>
                <a:cs typeface="Mogra" panose="020B0604020202020204" charset="0"/>
              </a:rPr>
              <a:t/>
            </a:r>
            <a:br>
              <a:rPr lang="es-ES" sz="1400" dirty="0">
                <a:latin typeface="Mogra" panose="020B0604020202020204" charset="0"/>
                <a:cs typeface="Mogra" panose="020B0604020202020204" charset="0"/>
              </a:rPr>
            </a:br>
            <a:r>
              <a:rPr lang="es-ES" sz="1400" dirty="0">
                <a:latin typeface="Mogra" panose="020B0604020202020204" charset="0"/>
                <a:cs typeface="Mogra" panose="020B0604020202020204" charset="0"/>
                <a:hlinkClick r:id="rId4"/>
              </a:rPr>
              <a:t>http://</a:t>
            </a:r>
            <a:r>
              <a:rPr lang="es-ES" sz="1400" dirty="0" smtClean="0">
                <a:latin typeface="Mogra" panose="020B0604020202020204" charset="0"/>
                <a:cs typeface="Mogra" panose="020B0604020202020204" charset="0"/>
                <a:hlinkClick r:id="rId4"/>
              </a:rPr>
              <a:t>www.juntadeandalucia.es/educacion/portals/delegate/content/68ec6247-5b4e-4879-a4e5-b61ff58f6b50</a:t>
            </a:r>
            <a:r>
              <a:rPr lang="es-ES" sz="1400" dirty="0" smtClean="0">
                <a:latin typeface="Mogra" panose="020B0604020202020204" charset="0"/>
                <a:cs typeface="Mogra" panose="020B0604020202020204" charset="0"/>
              </a:rPr>
              <a:t/>
            </a:r>
            <a:br>
              <a:rPr lang="es-ES" sz="1400" dirty="0" smtClean="0">
                <a:latin typeface="Mogra" panose="020B0604020202020204" charset="0"/>
                <a:cs typeface="Mogra" panose="020B0604020202020204" charset="0"/>
              </a:rPr>
            </a:br>
            <a:r>
              <a:rPr lang="es-ES" sz="1400" dirty="0">
                <a:latin typeface="Mogra" panose="020B0604020202020204" charset="0"/>
                <a:cs typeface="Mogra" panose="020B0604020202020204" charset="0"/>
              </a:rPr>
              <a:t/>
            </a:r>
            <a:br>
              <a:rPr lang="es-ES" sz="1400" dirty="0">
                <a:latin typeface="Mogra" panose="020B0604020202020204" charset="0"/>
                <a:cs typeface="Mogra" panose="020B0604020202020204" charset="0"/>
              </a:rPr>
            </a:br>
            <a:r>
              <a:rPr lang="es-ES" sz="1400" dirty="0">
                <a:latin typeface="Mogra" panose="020B0604020202020204" charset="0"/>
                <a:cs typeface="Mogra" panose="020B0604020202020204" charset="0"/>
                <a:hlinkClick r:id="rId5"/>
              </a:rPr>
              <a:t>https://</a:t>
            </a:r>
            <a:r>
              <a:rPr lang="es-ES" sz="1400" dirty="0" smtClean="0">
                <a:latin typeface="Mogra" panose="020B0604020202020204" charset="0"/>
                <a:cs typeface="Mogra" panose="020B0604020202020204" charset="0"/>
                <a:hlinkClick r:id="rId5"/>
              </a:rPr>
              <a:t>es.wikipedia.org</a:t>
            </a:r>
            <a:r>
              <a:rPr lang="es-ES" sz="1400" dirty="0" smtClean="0">
                <a:latin typeface="Mogra" panose="020B0604020202020204" charset="0"/>
                <a:cs typeface="Mogra" panose="020B0604020202020204" charset="0"/>
              </a:rPr>
              <a:t/>
            </a:r>
            <a:br>
              <a:rPr lang="es-ES" sz="1400" dirty="0" smtClean="0">
                <a:latin typeface="Mogra" panose="020B0604020202020204" charset="0"/>
                <a:cs typeface="Mogra" panose="020B0604020202020204" charset="0"/>
              </a:rPr>
            </a:br>
            <a:r>
              <a:rPr lang="es-ES" sz="1400" dirty="0">
                <a:latin typeface="Mogra" panose="020B0604020202020204" charset="0"/>
                <a:cs typeface="Mogra" panose="020B0604020202020204" charset="0"/>
              </a:rPr>
              <a:t/>
            </a:r>
            <a:br>
              <a:rPr lang="es-ES" sz="1400" dirty="0">
                <a:latin typeface="Mogra" panose="020B0604020202020204" charset="0"/>
                <a:cs typeface="Mogra" panose="020B0604020202020204" charset="0"/>
              </a:rPr>
            </a:br>
            <a:r>
              <a:rPr lang="es-ES" sz="1400" dirty="0">
                <a:latin typeface="Mogra" panose="020B0604020202020204" charset="0"/>
                <a:cs typeface="Mogra" panose="020B0604020202020204" charset="0"/>
                <a:hlinkClick r:id="rId6"/>
              </a:rPr>
              <a:t>https://www.google.es/imghp?hl=es&amp;tab=wi&amp;ogbl</a:t>
            </a:r>
            <a:endParaRPr lang="es-ES" sz="1400" dirty="0">
              <a:solidFill>
                <a:srgbClr val="00B050"/>
              </a:solidFill>
              <a:latin typeface="Mogra" panose="020B0604020202020204" charset="0"/>
              <a:cs typeface="Mogr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85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effectLst>
            <a:outerShdw blurRad="28575" dist="1905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54B12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our special thanks to:</a:t>
            </a:r>
            <a:endParaRPr sz="3600">
              <a:solidFill>
                <a:srgbClr val="54B12B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70" name="Google Shape;270;p41"/>
          <p:cNvSpPr txBox="1"/>
          <p:nvPr/>
        </p:nvSpPr>
        <p:spPr>
          <a:xfrm>
            <a:off x="425400" y="1069950"/>
            <a:ext cx="8224500" cy="3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1"/>
          <p:cNvSpPr txBox="1"/>
          <p:nvPr/>
        </p:nvSpPr>
        <p:spPr>
          <a:xfrm>
            <a:off x="489900" y="1063500"/>
            <a:ext cx="8095500" cy="3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>
                <a:latin typeface="Mogra"/>
                <a:ea typeface="Mogra"/>
                <a:cs typeface="Mogra"/>
                <a:sym typeface="Mogra"/>
              </a:rPr>
              <a:t>Teachers who designed and carried out this activity: Mayte González and Pedro Cañizal.</a:t>
            </a:r>
            <a:endParaRPr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>
                <a:latin typeface="Mogra"/>
                <a:ea typeface="Mogra"/>
                <a:cs typeface="Mogra"/>
                <a:sym typeface="Mogra"/>
              </a:rPr>
              <a:t>Our American Language Assistant who got involved so enthusiastically and helped us with language and contents: Gabriella Arenas.</a:t>
            </a:r>
            <a:endParaRPr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>
                <a:latin typeface="Mogra"/>
                <a:ea typeface="Mogra"/>
                <a:cs typeface="Mogra"/>
                <a:sym typeface="Mogra"/>
              </a:rPr>
              <a:t>Erasmus students who worked cooperatively and put all their effort in this workshop: Maks, Weronika, Amelia,  Alessia, Giada, Luce, José, Francisco, Antonio, Laura, Marcus, Julia, Julia, Laura, Lucía, Laura del Cerro, Andrea M, Andrea P, Raquel, Eva, Ana Belén, Diego, Juan, Adrián, Pablo y Álvaro.</a:t>
            </a:r>
            <a:endParaRPr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gra"/>
              <a:ea typeface="Mogra"/>
              <a:cs typeface="Mogra"/>
              <a:sym typeface="Mog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Mogra"/>
                <a:ea typeface="Mogra"/>
                <a:cs typeface="Mogra"/>
                <a:sym typeface="Mogra"/>
              </a:rPr>
              <a:t>3rd SHORT-TERM STUDENTS EXCHANGE,   IESO “Manuel de Guzmán”, Navahermosa</a:t>
            </a:r>
            <a:endParaRPr>
              <a:latin typeface="Mogra"/>
              <a:ea typeface="Mogra"/>
              <a:cs typeface="Mogra"/>
              <a:sym typeface="Mog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Mogra"/>
                <a:ea typeface="Mogra"/>
                <a:cs typeface="Mogra"/>
                <a:sym typeface="Mogra"/>
              </a:rPr>
              <a:t>28th February 2018</a:t>
            </a:r>
            <a:endParaRPr>
              <a:latin typeface="Mogra"/>
              <a:ea typeface="Mogra"/>
              <a:cs typeface="Mogra"/>
              <a:sym typeface="Mog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 rot="894551">
            <a:off x="2400708" y="417408"/>
            <a:ext cx="1035382" cy="91405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80475" y="170675"/>
            <a:ext cx="2539500" cy="904200"/>
          </a:xfrm>
          <a:prstGeom prst="rect">
            <a:avLst/>
          </a:prstGeom>
          <a:effectLst>
            <a:outerShdw blurRad="57150" dist="571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  <a:t>Grooming</a:t>
            </a:r>
            <a:endParaRPr sz="4800">
              <a:solidFill>
                <a:srgbClr val="FF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74125" y="3518225"/>
            <a:ext cx="7656900" cy="13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i="1" dirty="0" smtClean="0">
                <a:latin typeface="Alfa Slab One"/>
                <a:ea typeface="Alfa Slab One"/>
                <a:cs typeface="Alfa Slab One"/>
                <a:sym typeface="Alfa Slab One"/>
              </a:rPr>
              <a:t>¿Qué es?</a:t>
            </a:r>
            <a:endParaRPr i="1" dirty="0"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i="1" dirty="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s" dirty="0" smtClean="0">
                <a:solidFill>
                  <a:srgbClr val="073763"/>
                </a:solidFill>
                <a:latin typeface="Bubblegum Sans"/>
                <a:ea typeface="Mogra"/>
                <a:cs typeface="Mogra"/>
                <a:sym typeface="Bubblegum Sans"/>
              </a:rPr>
              <a:t>El “g</a:t>
            </a:r>
            <a:r>
              <a:rPr lang="es" dirty="0" smtClean="0">
                <a:solidFill>
                  <a:srgbClr val="073763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rooming” es una práctica de acoso sexual que puede acabar en abuso contra niños y jóvenes y que ocurre a través de las redes sociales. Desde un acercamiento a través de los engaños se pasa al chantaje para objetener imágenes comprometidas del menor y, en algunos casos, pretender un encuentro personal.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dirty="0" smtClean="0">
              <a:solidFill>
                <a:srgbClr val="073763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dirty="0">
              <a:solidFill>
                <a:srgbClr val="073763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rgbClr val="073763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Diapositiva hecha por </a:t>
            </a:r>
            <a:r>
              <a:rPr lang="es" dirty="0">
                <a:solidFill>
                  <a:srgbClr val="073763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DIEGO FLORES GÓMEZ  </a:t>
            </a:r>
            <a:r>
              <a:rPr lang="es" dirty="0" smtClean="0">
                <a:solidFill>
                  <a:srgbClr val="073763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y  </a:t>
            </a:r>
            <a:r>
              <a:rPr lang="es" dirty="0">
                <a:solidFill>
                  <a:srgbClr val="073763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FRANCISCO JOSÉ PINTO RIBEIRO.</a:t>
            </a:r>
            <a:endParaRPr dirty="0">
              <a:solidFill>
                <a:srgbClr val="073763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849" y="458325"/>
            <a:ext cx="4483847" cy="321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effectLst>
            <a:outerShdw blurRad="28575" dist="1905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 smtClean="0">
                <a:solidFill>
                  <a:srgbClr val="54B12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</a:t>
            </a:r>
            <a:r>
              <a:rPr lang="es" sz="3600" dirty="0" smtClean="0">
                <a:solidFill>
                  <a:srgbClr val="54B12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ómo protegerte:</a:t>
            </a:r>
            <a:endParaRPr sz="3600" dirty="0">
              <a:solidFill>
                <a:srgbClr val="54B12B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425400" y="1069950"/>
            <a:ext cx="8224500" cy="3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209300" y="1069950"/>
            <a:ext cx="8095500" cy="3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Rechaza cualquier tipo de mensaje de índole sexual o pornográfica.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No deberías publicar fotos tuyas y de tus amigos en lugares públicos.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Usa perfiles privados en las redes sociales.</a:t>
            </a:r>
            <a:endParaRPr lang="es"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Cuando subas una foto a las redes sociales, asegúrate de que no contiene ningún componente sexual.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No aceptes sugerencias de amistad en las redes de gente que no hayas visto nunca físicamente o que no conoces bien.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Mantén tu ordenador seguro: utiliza programas para protegerlo contra cualquier tipo de programa maligno.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Utiliza contraseñas totalmente privadas y complejas. No incluyas información personal básica (como edad…) en tus nombres de usuarios y contraseñas.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Si vives una situación de acoso, guarda cualquier tipo de evidencia: conversaciones, mensajes, pantallazos, y comentáselo a tus padres o tutores.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endParaRPr dirty="0">
              <a:latin typeface="Mogra"/>
              <a:ea typeface="Mogra"/>
              <a:cs typeface="Mogra"/>
              <a:sym typeface="Mog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 rot="894551">
            <a:off x="2095908" y="417408"/>
            <a:ext cx="1035382" cy="91405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180475" y="170675"/>
            <a:ext cx="2539500" cy="904200"/>
          </a:xfrm>
          <a:prstGeom prst="rect">
            <a:avLst/>
          </a:prstGeom>
          <a:effectLst>
            <a:outerShdw blurRad="57150" dist="571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  <a:t>Sexting</a:t>
            </a:r>
            <a:endParaRPr sz="4800">
              <a:solidFill>
                <a:srgbClr val="FF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374125" y="3021100"/>
            <a:ext cx="6069600" cy="19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 smtClean="0">
                <a:solidFill>
                  <a:srgbClr val="222222"/>
                </a:solidFill>
                <a:highlight>
                  <a:srgbClr val="FFFFFF"/>
                </a:highlight>
                <a:latin typeface="Mogra"/>
                <a:ea typeface="Mogra"/>
                <a:cs typeface="Mogra"/>
                <a:sym typeface="Mogra"/>
              </a:rPr>
              <a:t>¿Qué es?</a:t>
            </a:r>
            <a:endParaRPr sz="1800" dirty="0">
              <a:solidFill>
                <a:srgbClr val="222222"/>
              </a:solidFill>
              <a:highlight>
                <a:srgbClr val="FFFFFF"/>
              </a:highlight>
              <a:latin typeface="Mogra"/>
              <a:ea typeface="Mogra"/>
              <a:cs typeface="Mogra"/>
              <a:sym typeface="Mog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rgbClr val="222222"/>
                </a:solidFill>
                <a:highlight>
                  <a:srgbClr val="FFFFFF"/>
                </a:highlight>
                <a:latin typeface="Mogra"/>
                <a:ea typeface="Mogra"/>
                <a:cs typeface="Mogra"/>
                <a:sym typeface="Mogra"/>
              </a:rPr>
              <a:t>Es el envío de mensajes, imágenes o videos de tema sexual o pornográfico a través del teléfono móvil o las redes sociales con el riesgo de que la otra persona difunda, envíe o publique esas imágenes sin el consentimiento de quién lo envió.</a:t>
            </a:r>
            <a:endParaRPr lang="es-ES" sz="1800" dirty="0">
              <a:solidFill>
                <a:srgbClr val="222222"/>
              </a:solidFill>
              <a:highlight>
                <a:srgbClr val="FFFFFF"/>
              </a:highlight>
              <a:latin typeface="Mogra"/>
              <a:ea typeface="Mogra"/>
              <a:cs typeface="Mogra"/>
              <a:sym typeface="Mogra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9950" y="0"/>
            <a:ext cx="28940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effectLst>
            <a:outerShdw blurRad="28575" dist="1905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 smtClean="0">
                <a:solidFill>
                  <a:srgbClr val="54B12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CÓMO PROTEGERTE:</a:t>
            </a:r>
            <a:endParaRPr sz="3600" dirty="0">
              <a:solidFill>
                <a:srgbClr val="54B12B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425400" y="1069950"/>
            <a:ext cx="8224500" cy="3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309182" y="773408"/>
            <a:ext cx="8095500" cy="417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endParaRPr lang="es" dirty="0" smtClean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endParaRPr lang="es" dirty="0">
              <a:latin typeface="Mogra"/>
              <a:ea typeface="Mogra"/>
              <a:cs typeface="Mogra"/>
              <a:sym typeface="Mogra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s-ES" dirty="0" smtClean="0">
                <a:latin typeface="Mogra"/>
                <a:ea typeface="Mogra"/>
                <a:cs typeface="Mogra"/>
                <a:sym typeface="Mogra"/>
              </a:rPr>
              <a:t>No</a:t>
            </a: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 intercambies fotografías íntimas. Tampoco con extraños aunque te insistan en hacerlo. Es posible que esas imágenes se compartan en diversas ocasiones.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s" dirty="0" smtClean="0">
              <a:latin typeface="Mogra"/>
              <a:ea typeface="Mogra"/>
              <a:cs typeface="Mogra"/>
              <a:sym typeface="Mogra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No envíes contenidos privados para atraer la atención de otra persona.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s" dirty="0" smtClean="0">
              <a:latin typeface="Mogra"/>
              <a:ea typeface="Mogra"/>
              <a:cs typeface="Mogra"/>
              <a:sym typeface="Mogra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No publiques fotos íntimas en las redes sociales. Siempre habrá alguien que las pueda usar en tu contra.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s" dirty="0" smtClean="0">
              <a:latin typeface="Mogra"/>
              <a:ea typeface="Mogra"/>
              <a:cs typeface="Mogra"/>
              <a:sym typeface="Mogra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Nunca reenvies las imágenes o grabaciones que recibas. La imagen y la voz de una persona es un dato personal y no puedes decidir sobre los datos personales de otra persona sin su permiso.</a:t>
            </a: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lang="es" dirty="0" smtClean="0">
              <a:latin typeface="Mogra"/>
              <a:ea typeface="Mogra"/>
              <a:cs typeface="Mogra"/>
              <a:sym typeface="Mogra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Tapa la cámara de tu webcam siempre que no la uses.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r>
              <a:rPr lang="en-US" dirty="0">
                <a:latin typeface="Mogra"/>
                <a:ea typeface="Mogra"/>
                <a:cs typeface="Mogra"/>
                <a:sym typeface="Mogra"/>
              </a:rPr>
              <a:t>Andrea Muñoz Martín and Laura </a:t>
            </a:r>
            <a:r>
              <a:rPr lang="en-US" dirty="0" err="1">
                <a:latin typeface="Mogra"/>
                <a:ea typeface="Mogra"/>
                <a:cs typeface="Mogra"/>
                <a:sym typeface="Mogra"/>
              </a:rPr>
              <a:t>Bitnner</a:t>
            </a:r>
            <a:endParaRPr lang="en-US"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 rot="894551">
            <a:off x="2248308" y="417408"/>
            <a:ext cx="1035382" cy="91405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180475" y="170675"/>
            <a:ext cx="2539500" cy="904200"/>
          </a:xfrm>
          <a:prstGeom prst="rect">
            <a:avLst/>
          </a:prstGeom>
          <a:effectLst>
            <a:outerShdw blurRad="57150" dist="571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  <a:t>malware</a:t>
            </a:r>
            <a:endParaRPr sz="4800">
              <a:solidFill>
                <a:srgbClr val="FF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597075" y="2937900"/>
            <a:ext cx="76569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¿Qué es?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Mogra"/>
                <a:ea typeface="Mogra"/>
                <a:cs typeface="Mogra"/>
                <a:sym typeface="Mogra"/>
              </a:rPr>
              <a:t>Malware, </a:t>
            </a: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término en inglés diminutivo de  “malicious software” en español “programas maliciosos”, se refiere a la gran variedad de formas dañinas o intrusivas conocidos como virus, gusanos, troyanos. Son destinados a acceder al dispositivo sin conocimiento del usuario.</a:t>
            </a:r>
            <a:endParaRPr dirty="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9475" y="299600"/>
            <a:ext cx="3635475" cy="24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effectLst>
            <a:outerShdw blurRad="28575" dist="1905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 smtClean="0">
                <a:solidFill>
                  <a:srgbClr val="54B12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Cómo progetegerte:</a:t>
            </a:r>
            <a:endParaRPr sz="3600" dirty="0">
              <a:solidFill>
                <a:srgbClr val="54B12B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425400" y="1069950"/>
            <a:ext cx="8224500" cy="3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476975" y="1069950"/>
            <a:ext cx="8095500" cy="3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Vigilar los archivos que descargas en tu ordenador.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Tener siempre programas antivirus instalados.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r>
              <a:rPr lang="es" dirty="0" smtClean="0">
                <a:latin typeface="Mogra"/>
                <a:ea typeface="Mogra"/>
                <a:cs typeface="Mogra"/>
                <a:sym typeface="Mogra"/>
              </a:rPr>
              <a:t>Cuidarte de los correos que te piden que des tus contraseñas.</a:t>
            </a:r>
            <a:endParaRPr dirty="0">
              <a:latin typeface="Mogra"/>
              <a:ea typeface="Mogra"/>
              <a:cs typeface="Mogra"/>
              <a:sym typeface="Mogr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gra"/>
              <a:buChar char="●"/>
            </a:pPr>
            <a:endParaRPr dirty="0">
              <a:latin typeface="Mogra"/>
              <a:ea typeface="Mogra"/>
              <a:cs typeface="Mogra"/>
              <a:sym typeface="Mog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 rot="894551">
            <a:off x="2400708" y="417408"/>
            <a:ext cx="1035382" cy="91405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180475" y="170675"/>
            <a:ext cx="2539500" cy="904200"/>
          </a:xfrm>
          <a:prstGeom prst="rect">
            <a:avLst/>
          </a:prstGeom>
          <a:effectLst>
            <a:outerShdw blurRad="57150" dist="571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0000"/>
                </a:solidFill>
                <a:latin typeface="Bangers"/>
                <a:ea typeface="Bangers"/>
                <a:cs typeface="Bangers"/>
                <a:sym typeface="Bangers"/>
              </a:rPr>
              <a:t>phising</a:t>
            </a:r>
            <a:endParaRPr sz="4800">
              <a:solidFill>
                <a:srgbClr val="FF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374125" y="3147814"/>
            <a:ext cx="7656900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i="1" dirty="0" smtClean="0">
                <a:latin typeface="Alfa Slab One"/>
                <a:ea typeface="Mogra"/>
                <a:cs typeface="Mogra"/>
                <a:sym typeface="Alfa Slab One"/>
              </a:rPr>
              <a:t>¿Qu</a:t>
            </a:r>
            <a:r>
              <a:rPr lang="es-ES" i="1" dirty="0" smtClean="0">
                <a:latin typeface="Alfa Slab One"/>
                <a:ea typeface="Mogra"/>
                <a:cs typeface="Mogra"/>
                <a:sym typeface="Alfa Slab One"/>
              </a:rPr>
              <a:t>é</a:t>
            </a:r>
            <a:r>
              <a:rPr lang="es" i="1" dirty="0">
                <a:latin typeface="Alfa Slab One"/>
                <a:ea typeface="Mogra"/>
                <a:cs typeface="Mogra"/>
                <a:sym typeface="Alfa Slab One"/>
              </a:rPr>
              <a:t> </a:t>
            </a:r>
            <a:r>
              <a:rPr lang="es" i="1" dirty="0" smtClean="0">
                <a:latin typeface="Alfa Slab One"/>
                <a:ea typeface="Mogra"/>
                <a:cs typeface="Mogra"/>
                <a:sym typeface="Alfa Slab One"/>
              </a:rPr>
              <a:t>es?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i="1" dirty="0" smtClean="0"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i="1" dirty="0" smtClean="0">
                <a:latin typeface="Mogra"/>
                <a:ea typeface="Mogra"/>
                <a:cs typeface="Mogra"/>
                <a:sym typeface="Mogra"/>
              </a:rPr>
              <a:t>Se denomina “phishing” al intento de obtener información confidencial como nombres de usuario, contraseñas y datos bancarios de forma fraudulenta bajo las siglas de una entidad a través de una comunicación electrónica como un correo. </a:t>
            </a:r>
            <a:endParaRPr sz="1800" dirty="0">
              <a:solidFill>
                <a:srgbClr val="073763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118" name="Google Shape;118;p21" descr="Resultado de imagen de phish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2080" y="299598"/>
            <a:ext cx="2738945" cy="241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1520</Words>
  <Application>Microsoft Office PowerPoint</Application>
  <PresentationFormat>Presentación en pantalla (16:9)</PresentationFormat>
  <Paragraphs>248</Paragraphs>
  <Slides>26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Permanent Marker</vt:lpstr>
      <vt:lpstr>Bubblegum Sans</vt:lpstr>
      <vt:lpstr>Bangers</vt:lpstr>
      <vt:lpstr>Luckiest Guy</vt:lpstr>
      <vt:lpstr>Mogra</vt:lpstr>
      <vt:lpstr>Alfa Slab One</vt:lpstr>
      <vt:lpstr>Simple Light</vt:lpstr>
      <vt:lpstr>Apps for Effective Learning </vt:lpstr>
      <vt:lpstr>amenazas:</vt:lpstr>
      <vt:lpstr>Grooming</vt:lpstr>
      <vt:lpstr>Cómo protegerte:</vt:lpstr>
      <vt:lpstr>Sexting</vt:lpstr>
      <vt:lpstr>CÓMO PROTEGERTE:</vt:lpstr>
      <vt:lpstr>malware</vt:lpstr>
      <vt:lpstr>Cómo progetegerte:</vt:lpstr>
      <vt:lpstr>phising</vt:lpstr>
      <vt:lpstr>CÓMO PROTEGERTE:</vt:lpstr>
      <vt:lpstr>spam</vt:lpstr>
      <vt:lpstr>Cómo protegerte:</vt:lpstr>
      <vt:lpstr>Ciberbullying o ciberacoso</vt:lpstr>
      <vt:lpstr>Cómo protegerte:</vt:lpstr>
      <vt:lpstr>Cadena de mensajes</vt:lpstr>
      <vt:lpstr>CÓMO PROTEGERTE:</vt:lpstr>
      <vt:lpstr>Pérdida de privacidad </vt:lpstr>
      <vt:lpstr>CÓMO PROTEGERTE:</vt:lpstr>
      <vt:lpstr>CyberDELITOS</vt:lpstr>
      <vt:lpstr>Cómo protegerte:</vt:lpstr>
      <vt:lpstr>Hoaxes o bulos</vt:lpstr>
      <vt:lpstr>Cómo protegerte:</vt:lpstr>
      <vt:lpstr>Cyberadicción</vt:lpstr>
      <vt:lpstr>Cómo progeterte:</vt:lpstr>
      <vt:lpstr>Referencias y sitios web:  https://www.avast.com/es-es/c-cybercrime   https://www.gdata.es/guidebook/what-actually-is-a-hoax  http://www.juntadeandalucia.es/educacion/portals/delegate/content/68ec6247-5b4e-4879-a4e5-b61ff58f6b50  https://es.wikipedia.org  https://www.google.es/imghp?hl=es&amp;tab=wi&amp;ogbl</vt:lpstr>
      <vt:lpstr>our special thanks to: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Apps for Effective Learning </dc:title>
  <cp:lastModifiedBy>Usuario</cp:lastModifiedBy>
  <cp:revision>43</cp:revision>
  <dcterms:modified xsi:type="dcterms:W3CDTF">2019-10-21T00:12:52Z</dcterms:modified>
</cp:coreProperties>
</file>